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16" r:id="rId3"/>
    <p:sldId id="315" r:id="rId4"/>
    <p:sldId id="285" r:id="rId5"/>
    <p:sldId id="317" r:id="rId6"/>
    <p:sldId id="333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1" r:id="rId19"/>
    <p:sldId id="350" r:id="rId20"/>
    <p:sldId id="353" r:id="rId21"/>
    <p:sldId id="354" r:id="rId22"/>
    <p:sldId id="356" r:id="rId23"/>
    <p:sldId id="357" r:id="rId24"/>
    <p:sldId id="358" r:id="rId25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3399FF"/>
    <a:srgbClr val="99FF99"/>
    <a:srgbClr val="FFFFCC"/>
    <a:srgbClr val="99FFCC"/>
    <a:srgbClr val="66FF66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/>
    <p:restoredTop sz="94603"/>
  </p:normalViewPr>
  <p:slideViewPr>
    <p:cSldViewPr showGuides="1">
      <p:cViewPr>
        <p:scale>
          <a:sx n="60" d="100"/>
          <a:sy n="60" d="100"/>
        </p:scale>
        <p:origin x="-1686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79BF1DC-2EB2-4EFF-9824-DAA6727F256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Rectangle 5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fontAlgn="base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3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" Target="slide20.xml"/><Relationship Id="rId8" Type="http://schemas.openxmlformats.org/officeDocument/2006/relationships/slide" Target="slide4.xml"/><Relationship Id="rId7" Type="http://schemas.openxmlformats.org/officeDocument/2006/relationships/slide" Target="slide15.xml"/><Relationship Id="rId6" Type="http://schemas.openxmlformats.org/officeDocument/2006/relationships/slide" Target="slide16.xml"/><Relationship Id="rId5" Type="http://schemas.openxmlformats.org/officeDocument/2006/relationships/slide" Target="slide17.xml"/><Relationship Id="rId4" Type="http://schemas.openxmlformats.org/officeDocument/2006/relationships/slide" Target="slide5.xml"/><Relationship Id="rId3" Type="http://schemas.openxmlformats.org/officeDocument/2006/relationships/slide" Target="slide12.xml"/><Relationship Id="rId2" Type="http://schemas.openxmlformats.org/officeDocument/2006/relationships/image" Target="../media/image7.jpe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3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slide" Target="slide23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" Target="slide15.xml"/><Relationship Id="rId8" Type="http://schemas.openxmlformats.org/officeDocument/2006/relationships/slide" Target="slide16.xml"/><Relationship Id="rId7" Type="http://schemas.openxmlformats.org/officeDocument/2006/relationships/slide" Target="slide17.xml"/><Relationship Id="rId6" Type="http://schemas.openxmlformats.org/officeDocument/2006/relationships/slide" Target="slide5.xml"/><Relationship Id="rId5" Type="http://schemas.openxmlformats.org/officeDocument/2006/relationships/slide" Target="slide12.xml"/><Relationship Id="rId4" Type="http://schemas.openxmlformats.org/officeDocument/2006/relationships/image" Target="../media/image7.jpeg"/><Relationship Id="rId3" Type="http://schemas.openxmlformats.org/officeDocument/2006/relationships/slide" Target="slide10.xml"/><Relationship Id="rId2" Type="http://schemas.openxmlformats.org/officeDocument/2006/relationships/slide" Target="slide8.xml"/><Relationship Id="rId12" Type="http://schemas.openxmlformats.org/officeDocument/2006/relationships/slideLayout" Target="../slideLayouts/slideLayout1.xml"/><Relationship Id="rId11" Type="http://schemas.openxmlformats.org/officeDocument/2006/relationships/slide" Target="slide20.xml"/><Relationship Id="rId10" Type="http://schemas.openxmlformats.org/officeDocument/2006/relationships/slide" Target="slide4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slide" Target="slide20.xml"/><Relationship Id="rId7" Type="http://schemas.openxmlformats.org/officeDocument/2006/relationships/slide" Target="slide4.xml"/><Relationship Id="rId6" Type="http://schemas.openxmlformats.org/officeDocument/2006/relationships/slide" Target="slide15.xml"/><Relationship Id="rId5" Type="http://schemas.openxmlformats.org/officeDocument/2006/relationships/slide" Target="slide16.xml"/><Relationship Id="rId4" Type="http://schemas.openxmlformats.org/officeDocument/2006/relationships/slide" Target="slide17.xml"/><Relationship Id="rId3" Type="http://schemas.openxmlformats.org/officeDocument/2006/relationships/slide" Target="slide5.xml"/><Relationship Id="rId2" Type="http://schemas.openxmlformats.org/officeDocument/2006/relationships/slide" Target="slide1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slide" Target="slide15.xml"/><Relationship Id="rId7" Type="http://schemas.openxmlformats.org/officeDocument/2006/relationships/slide" Target="slide16.xml"/><Relationship Id="rId6" Type="http://schemas.openxmlformats.org/officeDocument/2006/relationships/slide" Target="slide17.xml"/><Relationship Id="rId5" Type="http://schemas.openxmlformats.org/officeDocument/2006/relationships/slide" Target="slide5.xml"/><Relationship Id="rId4" Type="http://schemas.openxmlformats.org/officeDocument/2006/relationships/slide" Target="slide12.xml"/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1" Type="http://schemas.openxmlformats.org/officeDocument/2006/relationships/slideLayout" Target="../slideLayouts/slideLayout1.xml"/><Relationship Id="rId10" Type="http://schemas.openxmlformats.org/officeDocument/2006/relationships/slide" Target="slide20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4796" name="Picture 108" descr="C:\Users\Administrator.PC-20170527AMGL\AppData\Roaming\Tencent\Users\20355105\QQ\WinTemp\RichOle\{V{GK_UF12Q)0FPWXWXW50G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6600" y="0"/>
            <a:ext cx="2808288" cy="3573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4797" name="Picture 109" descr="C:\Users\Administrator.PC-20170527AMGL\AppData\Roaming\Tencent\Users\20355105\QQ\WinTemp\RichOle\W7KU@U29(P0~LTQ63}1XYJ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863" y="0"/>
            <a:ext cx="3132137" cy="35734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09"/>
          <p:cNvGrpSpPr/>
          <p:nvPr/>
        </p:nvGrpSpPr>
        <p:grpSpPr>
          <a:xfrm>
            <a:off x="0" y="0"/>
            <a:ext cx="3348038" cy="3573463"/>
            <a:chOff x="0" y="1"/>
            <a:chExt cx="2385736" cy="2132855"/>
          </a:xfrm>
        </p:grpSpPr>
        <p:pic>
          <p:nvPicPr>
            <p:cNvPr id="4100" name="Picture 107" descr="C:\Users\Administrator.PC-20170527AMGL\AppData\Roaming\Tencent\Users\20355105\QQ\WinTemp\RichOle\_2[H[}0ZG8LHGH[UNRL67$8.png"/>
            <p:cNvPicPr>
              <a:picLocks noChangeAspect="1"/>
            </p:cNvPicPr>
            <p:nvPr/>
          </p:nvPicPr>
          <p:blipFill>
            <a:blip r:embed="rId3"/>
            <a:srcRect r="16493"/>
            <a:stretch>
              <a:fillRect/>
            </a:stretch>
          </p:blipFill>
          <p:spPr>
            <a:xfrm>
              <a:off x="0" y="1"/>
              <a:ext cx="2385736" cy="213285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1" name="TextBox 108"/>
            <p:cNvSpPr txBox="1"/>
            <p:nvPr/>
          </p:nvSpPr>
          <p:spPr>
            <a:xfrm>
              <a:off x="562623" y="692696"/>
              <a:ext cx="1214365" cy="5511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p>
              <a:pPr algn="r"/>
              <a:r>
                <a:rPr lang="zh-CN" altLang="en-US" sz="5400" b="1" dirty="0">
                  <a:solidFill>
                    <a:srgbClr val="FFFF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太阳</a:t>
              </a:r>
              <a:endParaRPr lang="zh-CN" altLang="en-US" sz="54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2498725" y="4581525"/>
            <a:ext cx="3478213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r"/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说 明 文</a:t>
            </a:r>
            <a:endParaRPr lang="zh-CN" altLang="en-US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4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14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964613" cy="5078412"/>
          </a:xfrm>
          <a:noFill/>
          <a:ln>
            <a:noFill/>
          </a:ln>
        </p:spPr>
        <p:txBody>
          <a:bodyPr anchor="ctr" anchorCtr="0">
            <a:spAutoFit/>
          </a:bodyPr>
          <a:p>
            <a:pPr>
              <a:buFontTx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不少人看到过象，都说象是很大的动物。其实还有比象大得多的动物，那就是鲸。最大的鲸有十六万公斤重，最小的也有两千公斤。我国发现过一头近四万公斤重的鲸，约十七米长，一条舌头就有十几头大肥猪那么重。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它要是张开嘴，人站在它嘴里，举起手来还摸不到它的上腭；四个人围着桌子坐在它的嘴里看书，还显得很宽敞。</a:t>
            </a:r>
            <a:endParaRPr lang="zh-CN" altLang="en-US" sz="36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4338" name="图片 4" descr="u=2541001562,3057777965&amp;fm=214&amp;gp=0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DEE3DD"/>
              </a:clrFrom>
              <a:clrTo>
                <a:srgbClr val="DEE3DD">
                  <a:alpha val="0"/>
                </a:srgbClr>
              </a:clrTo>
            </a:clrChange>
          </a:blip>
          <a:srcRect l="45511" t="17705" r="12572" b="43005"/>
          <a:stretch>
            <a:fillRect/>
          </a:stretch>
        </p:blipFill>
        <p:spPr>
          <a:xfrm>
            <a:off x="1835150" y="-531812"/>
            <a:ext cx="6121400" cy="4679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/>
        </p:nvSpPr>
        <p:spPr>
          <a:xfrm>
            <a:off x="1403350" y="4292600"/>
            <a:ext cx="936625" cy="57626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292600"/>
            <a:ext cx="9144000" cy="15700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7030A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它要是张开嘴，人站在它嘴里，举起手来还摸不到它的上腭；四个人围着桌子坐在它的嘴里看书，还显得很宽敞。</a:t>
            </a:r>
            <a:endParaRPr lang="zh-CN" altLang="en-US" sz="320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5913" y="1292225"/>
            <a:ext cx="1016000" cy="21367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pPr algn="r"/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作假设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2" name="图片 14" descr="《鲸》高扬6.11.jpg"/>
          <p:cNvPicPr>
            <a:picLocks noChangeAspect="1"/>
          </p:cNvPicPr>
          <p:nvPr/>
        </p:nvPicPr>
        <p:blipFill>
          <a:blip r:embed="rId2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Text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7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5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进化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052513"/>
            <a:ext cx="9144000" cy="4524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鲸生活在海洋里，因为体形像鱼，许多人管它叫鲸鱼。其实它不属于鱼类，而是哺乳动物。在很远的古代，鲸的祖先跟牛羊的祖先一样，生活在陆地上。后来环境发生了变化，鲸的祖先生活在靠近陆地的浅海里。又经过了很长很长的年代，它们的前肢和尾巴渐渐变成了鳍，后肢完全退化了，整个身子成了鱼的样子，适应了海洋的生活。</a:t>
            </a:r>
            <a:endParaRPr lang="zh-CN" altLang="en-US" sz="36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3" name="图片 10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进化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268413"/>
            <a:ext cx="9144000" cy="3416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        在很远的古代，鲸的祖先跟牛羊的祖先一样，生活在陆地上。后来环境发生了变化，鲸的祖先生活在靠近陆地的浅海里。又经过了很长的年代，它们的前肢和尾巴变成了鳍，后肢退化了，身子成了鱼的样子，适应了海洋的生活。</a:t>
            </a:r>
            <a:endParaRPr lang="zh-CN" altLang="en-US" sz="360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进化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429000"/>
            <a:ext cx="9144000" cy="22463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        在很远的古代，鲸的祖先跟牛羊的祖先一样，生活在陆地上。后来环境发生了变化，鲸的祖先生活在靠近陆地的浅海里。又经过了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很长很长的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年代，它们的前肢和尾巴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渐渐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变成了鳍，后肢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完全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退化了，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整个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身子成了鱼的样子，适应了海洋的生活。</a:t>
            </a:r>
            <a:endParaRPr lang="zh-CN" altLang="en-US" sz="28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196975"/>
            <a:ext cx="9144000" cy="22463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在很远的古代，鲸的祖先跟牛羊的祖先一样，生活在陆地上。后来环境发生了变化，鲸的祖先生活在靠近陆地的浅海里。又经过了很长的年代，它们的前肢和尾巴变成了鳍，后肢退化了，身子成了鱼的样子，适应了海洋的生活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2" name="图片 11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种类</a:t>
            </a:r>
            <a:endParaRPr lang="en-US" altLang="zh-CN" sz="36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39750" y="1268413"/>
            <a:ext cx="8208963" cy="2743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鲸的种类很多，总的来说可以分为两大类：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一类是须鲸，没有牙齿；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一类是齿鲸，有锋利的牙齿。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60000"/>
                  <a:lumOff val="4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8435" name="图片 11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进食</a:t>
            </a:r>
            <a:endParaRPr lang="en-US" altLang="zh-CN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062038"/>
            <a:ext cx="4572000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须鲸主要吃虾和小鱼。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72000" y="1052513"/>
            <a:ext cx="45720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齿鲸主要吃大鱼和海兽。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36512" y="1628775"/>
            <a:ext cx="4572000" cy="31083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它们在海洋里游的时候，张着大嘴，把许多小鱼小虾连同海水一齐吸进嘴里，然后闭上嘴，把海水从须板中间滤出来，把小鱼小虾吞进肚子里，一顿就可以吃两千多公斤。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37075" y="1700213"/>
            <a:ext cx="4572000" cy="1385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它们遇到大鱼和海兽，就凶猛地扑上去，用锋利的牙齿咬住，很快就吃掉了。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62" name="图片 14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呼吸</a:t>
            </a:r>
            <a:endParaRPr lang="en-US" altLang="zh-CN" sz="3600" b="1" dirty="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482" name="矩形 5"/>
          <p:cNvSpPr/>
          <p:nvPr/>
        </p:nvSpPr>
        <p:spPr>
          <a:xfrm>
            <a:off x="323850" y="1136650"/>
            <a:ext cx="8569325" cy="4524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鲸跟牛羊一样用肺呼吸，这也说明它不属于鱼类。鲸的鼻孔长在脑袋顶上，呼气的时候浮出海面，从鼻孔喷出来的气形成一股水柱，就像花园里的喷泉一样；等肺里吸足了气，再潜入水中。鲸隔一定的时间必须呼吸一次。不同种类的鲸，喷出的气形成的水柱也不一样：须鲸的水柱是垂直的，又细又高；齿鲸的水柱是倾斜的，又粗又矮。有经验的人根据水柱的形状，就可以判断鲸的种类和大小。</a:t>
            </a:r>
            <a:endParaRPr lang="zh-CN" altLang="en-US" sz="32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3" name="图片 11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3850" y="1125538"/>
            <a:ext cx="8569325" cy="4522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  鲸跟牛羊一样用肺呼吸，这也说明它不属于鱼类。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鲸的鼻孔长在脑袋顶上，呼气的时候浮出海面，从鼻孔喷出来的气形成一股水柱，就像花园里的喷泉一样；等肺里吸足了气，再潜入水中。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鲸隔一定的时间必须呼吸一次。不同种类的鲸，喷出的气形成的水柱也不一样：须鲸的水柱是垂直的，又细又高；齿鲸的水柱是倾斜的，又粗又矮。有经验的人根据水柱的形状，就可以判断鲸的种类和大小。</a:t>
            </a:r>
            <a:endParaRPr lang="zh-CN" altLang="en-US" sz="32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呼吸</a:t>
            </a:r>
            <a:endParaRPr lang="en-US" altLang="zh-CN" sz="3600" b="1" dirty="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21506" name="图片 4" descr="timg (1).jpg"/>
          <p:cNvPicPr>
            <a:picLocks noChangeAspect="1"/>
          </p:cNvPicPr>
          <p:nvPr/>
        </p:nvPicPr>
        <p:blipFill>
          <a:blip r:embed="rId1"/>
          <a:srcRect l="28738" r="33463"/>
          <a:stretch>
            <a:fillRect/>
          </a:stretch>
        </p:blipFill>
        <p:spPr>
          <a:xfrm>
            <a:off x="0" y="1052513"/>
            <a:ext cx="2952750" cy="518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图片 6" descr="timg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238" y="1052513"/>
            <a:ext cx="6227762" cy="5129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6763" y="5516563"/>
            <a:ext cx="1316037" cy="769937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r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喷泉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75288" y="2060575"/>
            <a:ext cx="750887" cy="7699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r"/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C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呼吸</a:t>
            </a:r>
            <a:endParaRPr lang="en-US" altLang="zh-CN" sz="3600" b="1" dirty="0">
              <a:solidFill>
                <a:srgbClr val="C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750" y="1771650"/>
            <a:ext cx="8208963" cy="31702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        鲸的鼻孔长在脑袋顶上，呼气的时候浮出海面，从鼻孔喷出来的气形成一股水柱，就像花园里的喷泉一样；等肺里吸足了气，再潜入水中。</a:t>
            </a:r>
            <a:endParaRPr lang="zh-CN" altLang="en-US" sz="40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531" name="图片 12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矩形 2"/>
          <p:cNvSpPr/>
          <p:nvPr/>
        </p:nvSpPr>
        <p:spPr>
          <a:xfrm>
            <a:off x="1844675" y="-301625"/>
            <a:ext cx="1935163" cy="3152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/>
            <a:endParaRPr lang="zh-CN" altLang="en-US" sz="199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2"/>
          <p:cNvSpPr txBox="1"/>
          <p:nvPr/>
        </p:nvSpPr>
        <p:spPr>
          <a:xfrm>
            <a:off x="2770188" y="404813"/>
            <a:ext cx="3457575" cy="324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8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115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鲸</a:t>
            </a:r>
            <a:endParaRPr lang="zh-CN" altLang="en-US" sz="8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6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6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blinds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0" y="44450"/>
            <a:ext cx="9144000" cy="6740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indent="457200"/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少人看过象，都说象是很大的动物。其实还有比象大得多的动物，那就是鲸。目前已知最大的鲸约有十六万公斤重，最小的也有两千公斤。我国发现过一头四万公斤重的鲸，约十七米长，一条舌头就有十几头大肥猪那么重。它要是张开嘴，人站在它嘴里，举起手来还摸不到它的上腭，四个人围着桌子坐在它的嘴里看书，还显得很宽敞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7200"/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生活在海洋里，因为体形像鱼，许多人管它叫鲸鱼。其实它不属于鱼类，而是哺乳动物。在很远的古代，鲸的祖先跟牛羊的祖先一样，生活在陆地上。后来环境发生了变化，鲸的祖先生活在靠近陆地的浅海里。又经过了很长很长的年代，它们的前肢和尾巴渐渐变成了鳍，后肢完全退化了，整个身子成了鱼的样子，适应了海洋的生活。</a:t>
            </a:r>
            <a:endParaRPr lang="zh-CN" altLang="en-US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7200"/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鲸的种类很多，总的来说可以分为两大类：一类是须鲸，没有牙齿；一类是齿鲸，有锋利的牙齿。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7200"/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鲸的身子这么大，它们吃什么呢？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须鲸主要吃虾和小鱼。它们在海洋里游的时候，张着大嘴，把许多小鱼小虾连同海水一齐吸进嘴里，然后闭上嘴，把海水从须板中间滤出来，把小鱼小虾吞进肚子里，一顿就可以吃两千多公斤。齿鲸主要吃大鱼和海兽。它们遇到大鱼和海兽，就凶猛地扑上去，用锋利的牙齿咬住，很快就吃掉。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有一种号称“海中之虎”的虎鲸，常常好几十头结成一群，围住一头三十多吨重的长须鲸，几个小时就能把它吃光。</a:t>
            </a:r>
            <a:endParaRPr lang="zh-CN" altLang="en-US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7200"/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鲸跟牛羊一样用肺呼吸，这也说明它不属于鱼类。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的鼻孔长在脑袋顶上，呼气的时候浮出海面，从鼻孔喷出来的气形成一股水柱，就像花园里的喷泉一样；等肺里吸足了气，再潜入水中。鲸隔一定的时间必须呼吸一次。不同种类的鲸，喷出的气形成的水柱也不一样：须鲸的水柱是垂直的，又细又高；齿鲸的水柱是倾斜的，又粗又矮。有经验的人根据水柱的形状，就可以判断鲸的种类和大小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indent="457200"/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鲸每天都要睡觉。睡觉的时候，总是几头聚在一起，它们通常会找一个比较安全的地方，头朝里，尾巴向外，围成一圈，静静地浮在海面上。如果听到什么声响，它们立即四散游开。</a:t>
            </a:r>
            <a:endParaRPr lang="zh-CN" altLang="en-US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23850" y="1700213"/>
            <a:ext cx="8569325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生活中，同学们一定有自己非常熟悉的事物，动物、植物……运用本课学习的说明方法，抓住事物的特点，写一篇微型说明文。</a:t>
            </a:r>
            <a:endParaRPr lang="zh-CN" altLang="zh-CN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8" name="AutoShape 4"/>
          <p:cNvSpPr/>
          <p:nvPr/>
        </p:nvSpPr>
        <p:spPr>
          <a:xfrm>
            <a:off x="0" y="0"/>
            <a:ext cx="2987675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7030A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课堂小练笔</a:t>
            </a:r>
            <a:endParaRPr lang="en-US" altLang="zh-CN" sz="3600" b="1" dirty="0">
              <a:solidFill>
                <a:srgbClr val="7030A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3963" y="4076700"/>
            <a:ext cx="8172450" cy="2308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建议：（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）确定熟悉的事物</a:t>
            </a:r>
            <a:endParaRPr lang="zh-CN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）找出事物的显著特点</a:t>
            </a:r>
            <a:endParaRPr lang="zh-CN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          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）选定恰当的说明方法</a:t>
            </a:r>
            <a:endParaRPr lang="zh-CN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4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14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38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38" end="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395288" y="1989138"/>
            <a:ext cx="8208962" cy="221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继续</a:t>
            </a:r>
            <a:r>
              <a:rPr lang="zh-CN" altLang="en-US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完善</a:t>
            </a:r>
            <a:r>
              <a:rPr lang="zh-CN" altLang="zh-CN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微型说明文</a:t>
            </a:r>
            <a:endParaRPr lang="en-US" altLang="zh-CN" sz="3200" b="1" dirty="0">
              <a:solidFill>
                <a:srgbClr val="5E881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zh-CN" altLang="zh-CN" sz="3200" b="1" dirty="0">
                <a:solidFill>
                  <a:srgbClr val="5E881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推荐阅读《世界动物百科全书》</a:t>
            </a:r>
            <a:endParaRPr lang="zh-CN" altLang="zh-CN" sz="3200" b="1" dirty="0">
              <a:solidFill>
                <a:srgbClr val="5E881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sz="3200" b="1" dirty="0">
              <a:solidFill>
                <a:srgbClr val="5E881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gray">
          <a:xfrm>
            <a:off x="0" y="0"/>
            <a:ext cx="2987675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5A9BE2">
                  <a:gamma/>
                  <a:tint val="5882"/>
                  <a:invGamma/>
                </a:srgbClr>
              </a:gs>
            </a:gsLst>
            <a:lin ang="5400000" scaled="1"/>
          </a:gradFill>
          <a:ln w="38100" algn="ctr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t>推荐作业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6625" name="组合 6"/>
          <p:cNvGrpSpPr/>
          <p:nvPr/>
        </p:nvGrpSpPr>
        <p:grpSpPr>
          <a:xfrm>
            <a:off x="0" y="1628775"/>
            <a:ext cx="9144000" cy="3529013"/>
            <a:chOff x="-1980728" y="3573016"/>
            <a:chExt cx="11037379" cy="2952328"/>
          </a:xfrm>
        </p:grpSpPr>
        <p:pic>
          <p:nvPicPr>
            <p:cNvPr id="26626" name="图片 3" descr="e882ba.png"/>
            <p:cNvPicPr>
              <a:picLocks noChangeAspect="1"/>
            </p:cNvPicPr>
            <p:nvPr/>
          </p:nvPicPr>
          <p:blipFill>
            <a:blip r:embed="rId1"/>
            <a:srcRect l="5382" t="40665" r="74557" b="6009"/>
            <a:stretch>
              <a:fillRect/>
            </a:stretch>
          </p:blipFill>
          <p:spPr>
            <a:xfrm>
              <a:off x="-1980728" y="3573016"/>
              <a:ext cx="2952328" cy="29523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27" name="图片 5" descr="e882ba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1"/>
            <a:srcRect l="24464" t="63733" r="37860" b="5051"/>
            <a:stretch>
              <a:fillRect/>
            </a:stretch>
          </p:blipFill>
          <p:spPr>
            <a:xfrm>
              <a:off x="827584" y="3573016"/>
              <a:ext cx="8229067" cy="295232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AutoShape 154"/>
          <p:cNvSpPr/>
          <p:nvPr/>
        </p:nvSpPr>
        <p:spPr>
          <a:xfrm>
            <a:off x="0" y="0"/>
            <a:ext cx="1979613" cy="936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词语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6146" name="Rectangle 155"/>
          <p:cNvSpPr/>
          <p:nvPr/>
        </p:nvSpPr>
        <p:spPr>
          <a:xfrm>
            <a:off x="1044575" y="1898650"/>
            <a:ext cx="7488238" cy="2682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哺乳动物</a:t>
            </a:r>
            <a:endParaRPr lang="en-US" altLang="zh-CN" sz="6000" b="1" dirty="0">
              <a:solidFill>
                <a:srgbClr val="06065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上颚</a:t>
            </a:r>
            <a:r>
              <a:rPr lang="en-US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肺部</a:t>
            </a:r>
            <a:r>
              <a:rPr lang="en-US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zh-CN" altLang="zh-CN" sz="6000" b="1" dirty="0">
                <a:solidFill>
                  <a:srgbClr val="06065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鳍 </a:t>
            </a:r>
            <a:endParaRPr lang="zh-CN" altLang="zh-CN" sz="6000" b="1" dirty="0">
              <a:solidFill>
                <a:srgbClr val="06065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147" name="组合 6"/>
          <p:cNvGrpSpPr/>
          <p:nvPr/>
        </p:nvGrpSpPr>
        <p:grpSpPr>
          <a:xfrm>
            <a:off x="8243888" y="5949950"/>
            <a:ext cx="900112" cy="214313"/>
            <a:chOff x="-1980728" y="3573016"/>
            <a:chExt cx="11037379" cy="2952328"/>
          </a:xfrm>
        </p:grpSpPr>
        <p:pic>
          <p:nvPicPr>
            <p:cNvPr id="6148" name="图片 3" descr="e882ba.png"/>
            <p:cNvPicPr>
              <a:picLocks noChangeAspect="1"/>
            </p:cNvPicPr>
            <p:nvPr/>
          </p:nvPicPr>
          <p:blipFill>
            <a:blip r:embed="rId1"/>
            <a:srcRect l="5382" t="40665" r="74557" b="6009"/>
            <a:stretch>
              <a:fillRect/>
            </a:stretch>
          </p:blipFill>
          <p:spPr>
            <a:xfrm>
              <a:off x="-1980728" y="3573016"/>
              <a:ext cx="2952328" cy="295232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9" name="图片 5" descr="e882ba.pn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/>
            <a:srcRect l="24464" t="63733" r="37860" b="5051"/>
            <a:stretch>
              <a:fillRect/>
            </a:stretch>
          </p:blipFill>
          <p:spPr>
            <a:xfrm>
              <a:off x="827584" y="3573016"/>
              <a:ext cx="8229067" cy="295232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AutoShape 25"/>
          <p:cNvSpPr/>
          <p:nvPr/>
        </p:nvSpPr>
        <p:spPr>
          <a:xfrm>
            <a:off x="34925" y="44450"/>
            <a:ext cx="1873250" cy="936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课文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170" name="Rectangle 26"/>
          <p:cNvSpPr/>
          <p:nvPr/>
        </p:nvSpPr>
        <p:spPr>
          <a:xfrm>
            <a:off x="468313" y="2222500"/>
            <a:ext cx="8351837" cy="21621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0" hangingPunct="0">
              <a:lnSpc>
                <a:spcPct val="14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快速浏览课文，思考：鲸有哪些特点？并简单批注说明方法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及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好处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，写一写</a:t>
            </a:r>
            <a:r>
              <a:rPr lang="zh-CN" altLang="zh-CN" sz="3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自己的感受。</a:t>
            </a:r>
            <a:endParaRPr lang="zh-CN" altLang="zh-CN" sz="3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171" name="图片 11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2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9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0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1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3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4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AutoShape 4"/>
          <p:cNvSpPr/>
          <p:nvPr/>
        </p:nvSpPr>
        <p:spPr>
          <a:xfrm>
            <a:off x="0" y="0"/>
            <a:ext cx="1657350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194" name="Rectangle 3"/>
          <p:cNvSpPr>
            <a:spLocks noGrp="1"/>
          </p:cNvSpPr>
          <p:nvPr>
            <p:ph type="body" idx="4294967295"/>
          </p:nvPr>
        </p:nvSpPr>
        <p:spPr>
          <a:xfrm>
            <a:off x="0" y="1484313"/>
            <a:ext cx="8964613" cy="4032250"/>
          </a:xfrm>
          <a:noFill/>
          <a:ln>
            <a:noFill/>
          </a:ln>
        </p:spPr>
        <p:txBody>
          <a:bodyPr anchor="ctr" anchorCtr="0">
            <a:spAutoFit/>
          </a:bodyPr>
          <a:p>
            <a:pPr>
              <a:buFontTx/>
              <a:buNone/>
            </a:pPr>
            <a:r>
              <a:rPr lang="zh-CN" altLang="en-US" sz="3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不少人看到过象，都说象是很大的动物。其实还有比象大得多的动物，那就是鲸。最大的鲸有十六万公斤重，最小的也有两千公斤。我国发现过一头近四万公斤重的鲸，约十七米长，一条舌头就有十几头大肥猪那么重。它要是张开嘴，人站在它嘴里，举起手来还摸不到它的上腭；四个人围着桌子坐在它的嘴里看书，还显得很宽敞。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5" name="TextBox 4">
            <a:hlinkClick r:id="rId1" action="ppaction://hlinksldjump"/>
          </p:cNvPr>
          <p:cNvSpPr txBox="1"/>
          <p:nvPr/>
        </p:nvSpPr>
        <p:spPr>
          <a:xfrm>
            <a:off x="6245225" y="6524625"/>
            <a:ext cx="414338" cy="36988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r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列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TextBox 5">
            <a:hlinkClick r:id="rId2" action="ppaction://hlinksldjump"/>
          </p:cNvPr>
          <p:cNvSpPr txBox="1"/>
          <p:nvPr/>
        </p:nvSpPr>
        <p:spPr>
          <a:xfrm>
            <a:off x="7396163" y="6516688"/>
            <a:ext cx="415925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比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7" name="TextBox 6">
            <a:hlinkClick r:id="rId3" action="ppaction://hlinksldjump"/>
          </p:cNvPr>
          <p:cNvSpPr txBox="1"/>
          <p:nvPr/>
        </p:nvSpPr>
        <p:spPr>
          <a:xfrm>
            <a:off x="8404225" y="6524625"/>
            <a:ext cx="415925" cy="3698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r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假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8198" name="图片 13" descr="《鲸》高扬6.11.jpg"/>
          <p:cNvPicPr>
            <a:picLocks noChangeAspect="1"/>
          </p:cNvPicPr>
          <p:nvPr/>
        </p:nvPicPr>
        <p:blipFill>
          <a:blip r:embed="rId4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Text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3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6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7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5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5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AutoShape 4"/>
          <p:cNvSpPr/>
          <p:nvPr/>
        </p:nvSpPr>
        <p:spPr>
          <a:xfrm>
            <a:off x="0" y="0"/>
            <a:ext cx="1692275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5651500" y="2133600"/>
            <a:ext cx="1368425" cy="576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771775" y="2924175"/>
            <a:ext cx="1871663" cy="576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68313" y="3716338"/>
            <a:ext cx="1871663" cy="576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572000" y="3789363"/>
            <a:ext cx="1368425" cy="576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1403350" y="4508500"/>
            <a:ext cx="971550" cy="576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3" name="Rectangle 3"/>
          <p:cNvSpPr>
            <a:spLocks noGrp="1"/>
          </p:cNvSpPr>
          <p:nvPr>
            <p:ph type="body" idx="4294967295"/>
          </p:nvPr>
        </p:nvSpPr>
        <p:spPr>
          <a:xfrm>
            <a:off x="0" y="1936750"/>
            <a:ext cx="8964613" cy="3309938"/>
          </a:xfrm>
          <a:noFill/>
          <a:ln>
            <a:noFill/>
          </a:ln>
        </p:spPr>
        <p:txBody>
          <a:bodyPr anchor="ctr" anchorCtr="0">
            <a:spAutoFit/>
          </a:bodyPr>
          <a:p>
            <a:pPr>
              <a:lnSpc>
                <a:spcPct val="150000"/>
              </a:lnSpc>
              <a:buFontTx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目前已知最大的鲸约有十六万公斤重，最小的也有两千公斤。我国发现过一头近四万公斤重的鲸，约十七米长，一条舌头就有十几头大肥猪那么重。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等腰三角形 12"/>
          <p:cNvSpPr/>
          <p:nvPr/>
        </p:nvSpPr>
        <p:spPr>
          <a:xfrm>
            <a:off x="1763713" y="4508500"/>
            <a:ext cx="1152525" cy="64928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AutoShape 4"/>
          <p:cNvSpPr/>
          <p:nvPr/>
        </p:nvSpPr>
        <p:spPr>
          <a:xfrm>
            <a:off x="0" y="0"/>
            <a:ext cx="1763713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4932363" y="2060575"/>
            <a:ext cx="719137" cy="6477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323850" y="3717925"/>
            <a:ext cx="719138" cy="6477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>
            <a:off x="4500563" y="3644900"/>
            <a:ext cx="719137" cy="6477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6" name="Rectangle 3"/>
          <p:cNvSpPr>
            <a:spLocks noGrp="1"/>
          </p:cNvSpPr>
          <p:nvPr>
            <p:ph type="body" idx="4294967295"/>
          </p:nvPr>
        </p:nvSpPr>
        <p:spPr>
          <a:xfrm>
            <a:off x="0" y="1882775"/>
            <a:ext cx="8964613" cy="3417888"/>
          </a:xfrm>
          <a:noFill/>
          <a:ln>
            <a:noFill/>
          </a:ln>
        </p:spPr>
        <p:txBody>
          <a:bodyPr anchor="ctr" anchorCtr="0">
            <a:spAutoFit/>
          </a:bodyPr>
          <a:p>
            <a:pPr>
              <a:lnSpc>
                <a:spcPct val="150000"/>
              </a:lnSpc>
              <a:buFontTx/>
              <a:buNone/>
            </a:pPr>
            <a:r>
              <a:rPr lang="zh-CN" alt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目前已知最大的鲸约有十六万公斤重，最小的也有两千公斤。我国发现过一头近四万公斤重的鲸，约十七米长，一条舌头就有十几头大肥猪那么重。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247" name="图片 8" descr="《鲸》高扬6.11.jpg"/>
          <p:cNvPicPr>
            <a:picLocks noChangeAspect="1"/>
          </p:cNvPicPr>
          <p:nvPr/>
        </p:nvPicPr>
        <p:blipFill>
          <a:blip r:embed="rId1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55" name="矩形 20">
            <a:hlinkClick r:id="rId3" action="ppaction://hlinksldjump"/>
          </p:cNvPr>
          <p:cNvSpPr/>
          <p:nvPr/>
        </p:nvSpPr>
        <p:spPr>
          <a:xfrm>
            <a:off x="8027988" y="6381750"/>
            <a:ext cx="1116012" cy="4762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AutoShape 4"/>
          <p:cNvSpPr/>
          <p:nvPr/>
        </p:nvSpPr>
        <p:spPr>
          <a:xfrm>
            <a:off x="0" y="0"/>
            <a:ext cx="1763713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6" name="Rectangle 3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8964613" cy="5078412"/>
          </a:xfrm>
          <a:noFill/>
          <a:ln>
            <a:noFill/>
          </a:ln>
        </p:spPr>
        <p:txBody>
          <a:bodyPr anchor="ctr" anchorCtr="0">
            <a:spAutoFit/>
          </a:bodyPr>
          <a:p>
            <a:pPr>
              <a:buFontTx/>
              <a:buNone/>
            </a:pP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不少人看到过象，都说象是很大的动物。其实还有比象大得多的动物，那就是鲸。</a:t>
            </a:r>
            <a:r>
              <a:rPr lang="zh-CN" altLang="en-US" sz="3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最大的鲸有十六万公斤重，最小的也有两千公斤。我国发现过一头近四万公斤重的鲸，约十七米长，一条舌头就有十几头大肥猪那么重。它要是张开嘴，人站在它嘴里，举起手来还摸不到它的上腭；四个人围着桌子坐在它的嘴里看书，还显得很宽敞。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AutoShape 4"/>
          <p:cNvSpPr/>
          <p:nvPr/>
        </p:nvSpPr>
        <p:spPr>
          <a:xfrm>
            <a:off x="0" y="0"/>
            <a:ext cx="1476375" cy="9350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5A9BE2"/>
              </a:gs>
              <a:gs pos="100000">
                <a:srgbClr val="F5F9FD"/>
              </a:gs>
            </a:gsLst>
            <a:lin ang="5400000" scaled="1"/>
            <a:tileRect/>
          </a:grad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pPr algn="ctr" eaLnBrk="0" hangingPunct="0"/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外形</a:t>
            </a:r>
            <a:endParaRPr lang="en-US" altLang="zh-CN" sz="360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290" name="AutoShape 2" descr="http://img2.imgtn.bdimg.com/it/u=2541001562,3057777965&amp;fm=214&amp;gp=0.jpg"/>
          <p:cNvSpPr>
            <a:spLocks noChangeAspect="1"/>
          </p:cNvSpPr>
          <p:nvPr/>
        </p:nvSpPr>
        <p:spPr>
          <a:xfrm>
            <a:off x="8921750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1" name="AutoShape 4" descr="http://img2.imgtn.bdimg.com/it/u=2541001562,3057777965&amp;fm=214&amp;gp=0.jpg"/>
          <p:cNvSpPr>
            <a:spLocks noChangeAspect="1"/>
          </p:cNvSpPr>
          <p:nvPr/>
        </p:nvSpPr>
        <p:spPr>
          <a:xfrm>
            <a:off x="8921750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2" name="AutoShape 6" descr="https://timgsa.baidu.com/timg?image&amp;quality=80&amp;size=b9999_10000&amp;sec=1528651140065&amp;di=0eb6332ad15db4520ab6eeb36a559353&amp;imgtype=0&amp;src=http%3A%2F%2Fimgsrc.baidu.com%2Fimgad%2Fpic%2Fitem%2Fd0c8a786c9177f3eb3a317c57acf3bc79e3d5667.jpg"/>
          <p:cNvSpPr>
            <a:spLocks noChangeAspect="1"/>
          </p:cNvSpPr>
          <p:nvPr/>
        </p:nvSpPr>
        <p:spPr>
          <a:xfrm>
            <a:off x="8921750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3" name="AutoShape 8" descr="https://timgsa.baidu.com/timg?image&amp;quality=80&amp;size=b9999_10000&amp;sec=1528651140065&amp;di=0eb6332ad15db4520ab6eeb36a559353&amp;imgtype=0&amp;src=http%3A%2F%2Fimgsrc.baidu.com%2Fimgad%2Fpic%2Fitem%2Fd0c8a786c9177f3eb3a317c57acf3bc79e3d5667.jpg"/>
          <p:cNvSpPr>
            <a:spLocks noChangeAspect="1"/>
          </p:cNvSpPr>
          <p:nvPr/>
        </p:nvSpPr>
        <p:spPr>
          <a:xfrm>
            <a:off x="8921750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4" name="AutoShape 10" descr="https://timgsa.baidu.com/timg?image&amp;quality=80&amp;size=b9999_10000&amp;sec=1528651140065&amp;di=0eb6332ad15db4520ab6eeb36a559353&amp;imgtype=0&amp;src=http%3A%2F%2Fimgsrc.baidu.com%2Fimgad%2Fpic%2Fitem%2Fd0c8a786c9177f3eb3a317c57acf3bc79e3d5667.jpg"/>
          <p:cNvSpPr>
            <a:spLocks noChangeAspect="1"/>
          </p:cNvSpPr>
          <p:nvPr/>
        </p:nvSpPr>
        <p:spPr>
          <a:xfrm>
            <a:off x="8921750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7708" name="Picture 12" descr="http://pic3.nipic.com/20090526/2493573_105953049_2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836613"/>
            <a:ext cx="9144000" cy="3240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 descr="tim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87337" y="-65087"/>
            <a:ext cx="9899650" cy="6302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0" y="4508500"/>
            <a:ext cx="9144000" cy="12017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不少人看到过象，都说象是很大的动物。其实还有比象大得多的动物，那就是鲸。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298" name="图片 11" descr="《鲸》高扬6.11.jpg"/>
          <p:cNvPicPr>
            <a:picLocks noChangeAspect="1"/>
          </p:cNvPicPr>
          <p:nvPr/>
        </p:nvPicPr>
        <p:blipFill>
          <a:blip r:embed="rId3"/>
          <a:srcRect t="89249" b="6551"/>
          <a:stretch>
            <a:fillRect/>
          </a:stretch>
        </p:blipFill>
        <p:spPr>
          <a:xfrm>
            <a:off x="0" y="5876925"/>
            <a:ext cx="914400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Box 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763713" y="5876925"/>
            <a:ext cx="9366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进化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TextBox 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7188" y="5857875"/>
            <a:ext cx="901700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外形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Box 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95630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呼吸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Box 6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587875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进食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TextBox 7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3219450" y="5857875"/>
            <a:ext cx="903288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种类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5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7477125" y="5848350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问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5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8340725" y="5857875"/>
            <a:ext cx="542925" cy="4000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306" name="矩形 20">
            <a:hlinkClick r:id="rId5" action="ppaction://hlinksldjump"/>
          </p:cNvPr>
          <p:cNvSpPr/>
          <p:nvPr/>
        </p:nvSpPr>
        <p:spPr>
          <a:xfrm>
            <a:off x="8027988" y="6381750"/>
            <a:ext cx="1116012" cy="4762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algn="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302TGp_natural_light</Template>
  <TotalTime>0</TotalTime>
  <Words>3027</Words>
  <Application>WPS 演示</Application>
  <PresentationFormat>全屏显示(4:3)</PresentationFormat>
  <Paragraphs>272</Paragraphs>
  <Slides>23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Verdana</vt:lpstr>
      <vt:lpstr>Calibri</vt:lpstr>
      <vt:lpstr>黑体</vt:lpstr>
      <vt:lpstr>Times New Roman</vt:lpstr>
      <vt:lpstr>微软雅黑</vt:lpstr>
      <vt:lpstr>Arial Unicode MS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117</cp:revision>
  <dcterms:created xsi:type="dcterms:W3CDTF">2009-06-03T02:38:48Z</dcterms:created>
  <dcterms:modified xsi:type="dcterms:W3CDTF">2021-10-28T06:12:31Z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8091E80AE3434E51A2D428D695DC9C2A</vt:lpwstr>
  </property>
</Properties>
</file>